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Thin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Amatic SC"/>
      <p:regular r:id="rId32"/>
      <p:bold r:id="rId33"/>
    </p:embeddedFont>
    <p:embeddedFont>
      <p:font typeface="Inconsolata"/>
      <p:regular r:id="rId34"/>
      <p:bold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768DF43-7631-4E13-A1D7-20B3ABA78FE0}">
  <a:tblStyle styleId="{D768DF43-7631-4E13-A1D7-20B3ABA78F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AmaticSC-bold.fntdata"/><Relationship Id="rId32" Type="http://schemas.openxmlformats.org/officeDocument/2006/relationships/font" Target="fonts/AmaticSC-regular.fntdata"/><Relationship Id="rId35" Type="http://schemas.openxmlformats.org/officeDocument/2006/relationships/font" Target="fonts/Inconsolata-bold.fntdata"/><Relationship Id="rId34" Type="http://schemas.openxmlformats.org/officeDocument/2006/relationships/font" Target="fonts/Inconsolata-regular.fntdata"/><Relationship Id="rId37" Type="http://schemas.openxmlformats.org/officeDocument/2006/relationships/font" Target="fonts/RobotoLight-bold.fntdata"/><Relationship Id="rId36" Type="http://schemas.openxmlformats.org/officeDocument/2006/relationships/font" Target="fonts/RobotoLight-regular.fntdata"/><Relationship Id="rId39" Type="http://schemas.openxmlformats.org/officeDocument/2006/relationships/font" Target="fonts/RobotoLight-boldItalic.fntdata"/><Relationship Id="rId38" Type="http://schemas.openxmlformats.org/officeDocument/2006/relationships/font" Target="fonts/RobotoLight-italic.fntdata"/><Relationship Id="rId20" Type="http://schemas.openxmlformats.org/officeDocument/2006/relationships/font" Target="fonts/RobotoThin-regular.fntdata"/><Relationship Id="rId22" Type="http://schemas.openxmlformats.org/officeDocument/2006/relationships/font" Target="fonts/RobotoThin-italic.fntdata"/><Relationship Id="rId21" Type="http://schemas.openxmlformats.org/officeDocument/2006/relationships/font" Target="fonts/RobotoThin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Thin-boldItalic.fntdata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29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480f0dd0a7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480f0dd0a7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58479a5ba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58479a5ba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8479a5ba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8479a5ba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8479a5ba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8479a5ba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8479a5bad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8479a5bad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8508013e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58508013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83db3833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83db383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4c4c7b0efd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4c4c7b0efd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7d3c112e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47d3c112e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provided by 2018 Stack Overflow Survey</a:t>
            </a:r>
            <a:endParaRPr i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80f0dd0a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80f0dd0a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4696c1981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4696c198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804c09295_0_3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4804c09295_0_3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58508013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58508013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84c0e953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84c0e953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7.png"/><Relationship Id="rId4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9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46.png"/><Relationship Id="rId6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5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65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87.png"/><Relationship Id="rId5" Type="http://schemas.openxmlformats.org/officeDocument/2006/relationships/image" Target="../media/image70.png"/><Relationship Id="rId6" Type="http://schemas.openxmlformats.org/officeDocument/2006/relationships/image" Target="../media/image82.png"/><Relationship Id="rId7" Type="http://schemas.openxmlformats.org/officeDocument/2006/relationships/image" Target="../media/image66.png"/><Relationship Id="rId8" Type="http://schemas.openxmlformats.org/officeDocument/2006/relationships/image" Target="../media/image7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93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68.png"/><Relationship Id="rId8" Type="http://schemas.openxmlformats.org/officeDocument/2006/relationships/image" Target="../media/image7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6.png"/><Relationship Id="rId4" Type="http://schemas.openxmlformats.org/officeDocument/2006/relationships/image" Target="../media/image97.png"/><Relationship Id="rId5" Type="http://schemas.openxmlformats.org/officeDocument/2006/relationships/image" Target="../media/image103.png"/><Relationship Id="rId6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5" Type="http://schemas.openxmlformats.org/officeDocument/2006/relationships/image" Target="../media/image77.png"/><Relationship Id="rId6" Type="http://schemas.openxmlformats.org/officeDocument/2006/relationships/image" Target="../media/image86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89.png"/><Relationship Id="rId4" Type="http://schemas.openxmlformats.org/officeDocument/2006/relationships/image" Target="../media/image102.png"/><Relationship Id="rId9" Type="http://schemas.openxmlformats.org/officeDocument/2006/relationships/image" Target="../media/image96.png"/><Relationship Id="rId5" Type="http://schemas.openxmlformats.org/officeDocument/2006/relationships/image" Target="../media/image99.png"/><Relationship Id="rId6" Type="http://schemas.openxmlformats.org/officeDocument/2006/relationships/image" Target="../media/image94.png"/><Relationship Id="rId7" Type="http://schemas.openxmlformats.org/officeDocument/2006/relationships/image" Target="../media/image98.png"/><Relationship Id="rId8" Type="http://schemas.openxmlformats.org/officeDocument/2006/relationships/image" Target="../media/image9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" name="Google Shape;90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1"/>
          <p:cNvSpPr txBox="1"/>
          <p:nvPr>
            <p:ph idx="3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" name="Google Shape;122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6" name="Google Shape;126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2" name="Google Shape;142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" name="Google Shape;146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" name="Google Shape;163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" name="Google Shape;164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8" name="Google Shape;178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9" name="Google Shape;179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" name="Google Shape;180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2" name="Google Shape;182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5" name="Google Shape;185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8" name="Google Shape;18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1" name="Google Shape;201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5" name="Google Shape;205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6" name="Google Shape;20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2" name="Google Shape;212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5" name="Google Shape;215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" name="Google Shape;224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5" name="Google Shape;225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3" name="Google Shape;233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8" name="Google Shape;23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" name="Google Shape;241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3" name="Google Shape;24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7" name="Google Shape;24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1" name="Google Shape;25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5" name="Google Shape;25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59" name="Google Shape;25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" name="Google Shape;270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4" name="Google Shape;274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5" name="Google Shape;275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0" name="Google Shape;28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4" name="Google Shape;28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" name="Google Shape;28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8" name="Google Shape;28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2" name="Google Shape;29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6" name="Google Shape;29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7" name="Google Shape;29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" name="Google Shape;300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" name="Google Shape;306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7" name="Google Shape;307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1" name="Google Shape;311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2" name="Google Shape;31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3" name="Google Shape;31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7" name="Google Shape;347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8" name="Google Shape;348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4" name="Google Shape;35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9" name="Google Shape;359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0" name="Google Shape;360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2" name="Google Shape;362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4" name="Google Shape;3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" name="Google Shape;367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9" name="Google Shape;369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0" name="Google Shape;370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" name="Google Shape;372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4" name="Google Shape;37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79" name="Google Shape;379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4" name="Google Shape;38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89" name="Google Shape;389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" name="Google Shape;394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5" name="Google Shape;395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9" name="Google Shape;399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1" name="Google Shape;4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4" name="Google Shape;404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6" name="Google Shape;406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9" name="Google Shape;409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1" name="Google Shape;41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Google Shape;414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6" name="Google Shape;416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7" name="Google Shape;417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9" name="Google Shape;419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1" name="Google Shape;42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6" name="Google Shape;426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9" name="Google Shape;429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1" name="Google Shape;43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4" name="Google Shape;434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6" name="Google Shape;436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1" name="Google Shape;441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2" name="Google Shape;442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6" name="Google Shape;446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7" name="Google Shape;447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1" name="Google Shape;451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2" name="Google Shape;452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3" name="Google Shape;453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6" name="Google Shape;456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7" name="Google Shape;457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8" name="Google Shape;458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" name="Google Shape;465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6" name="Google Shape;4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0" name="Google Shape;470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1" name="Google Shape;47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4" name="Google Shape;474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" name="Google Shape;475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7" name="Google Shape;477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4" name="Google Shape;48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2" name="Google Shape;522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1" name="Google Shape;53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0" name="Google Shape;540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1" name="Google Shape;541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0" name="Google Shape;55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9" name="Google Shape;559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9" name="Google Shape;56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0" name="Google Shape;580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7" name="Google Shape;58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8" name="Google Shape;58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1" name="Google Shape;601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9" name="Google Shape;60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0" name="Google Shape;61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5" name="Google Shape;645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3" name="Google Shape;65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4" name="Google Shape;65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6" name="Google Shape;676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1" name="Google Shape;69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0" name="Google Shape;700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1" name="Google Shape;701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2" name="Google Shape;712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6" name="Google Shape;716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6" name="Google Shape;726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7" name="Google Shape;737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1" name="Google Shape;741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1" name="Google Shape;75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5" name="Google Shape;755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6" name="Google Shape;766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6" name="Google Shape;77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3" name="Google Shape;79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4" name="Google Shape;804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1" name="Google Shape;821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2" name="Google Shape;832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7" name="Google Shape;837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9" name="Google Shape;849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0" name="Google Shape;860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4" name="Google Shape;864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7" name="Google Shape;877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7" name="Google Shape;887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7" name="Google Shape;90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18" name="Google Shape;918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38" name="Google Shape;938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49" name="Google Shape;949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3" name="Google Shape;953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9" name="Google Shape;969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0" name="Google Shape;980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1" name="Google Shape;98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1" name="Google Shape;1011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3" name="Google Shape;10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5" name="Google Shape;1015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9" name="Google Shape;1019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0" name="Google Shape;1020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1" name="Google Shape;10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5" name="Google Shape;1025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0" name="Google Shape;1030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6" name="Google Shape;103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7" name="Google Shape;103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8" name="Google Shape;103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3" name="Google Shape;1043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4" name="Google Shape;1044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5" name="Google Shape;1045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1" name="Google Shape;1051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5" name="Google Shape;105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9.1</a:t>
            </a:r>
            <a:endParaRPr/>
          </a:p>
        </p:txBody>
      </p:sp>
      <p:sp>
        <p:nvSpPr>
          <p:cNvPr id="1061" name="Google Shape;1061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 to SQL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6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</a:t>
            </a:r>
            <a:endParaRPr/>
          </a:p>
        </p:txBody>
      </p:sp>
      <p:sp>
        <p:nvSpPr>
          <p:cNvPr id="1169" name="Google Shape;116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0" name="Google Shape;1170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8"/>
          <p:cNvSpPr txBox="1"/>
          <p:nvPr>
            <p:ph idx="1" type="subTitle"/>
          </p:nvPr>
        </p:nvSpPr>
        <p:spPr>
          <a:xfrm>
            <a:off x="0" y="675975"/>
            <a:ext cx="8869800" cy="53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</a:t>
            </a:r>
            <a:r>
              <a:rPr b="1" lang="en"/>
              <a:t>reate </a:t>
            </a:r>
            <a:r>
              <a:rPr b="1" lang="en">
                <a:solidFill>
                  <a:srgbClr val="FF0000"/>
                </a:solidFill>
              </a:rPr>
              <a:t>R</a:t>
            </a:r>
            <a:r>
              <a:rPr b="1" lang="en"/>
              <a:t>ead </a:t>
            </a:r>
            <a:r>
              <a:rPr b="1" lang="en">
                <a:solidFill>
                  <a:srgbClr val="FF0000"/>
                </a:solidFill>
              </a:rPr>
              <a:t>U</a:t>
            </a:r>
            <a:r>
              <a:rPr b="1" lang="en"/>
              <a:t>pdate </a:t>
            </a:r>
            <a:r>
              <a:rPr b="1" lang="en">
                <a:solidFill>
                  <a:srgbClr val="FF0000"/>
                </a:solidFill>
              </a:rPr>
              <a:t>D</a:t>
            </a:r>
            <a:r>
              <a:rPr b="1" lang="en"/>
              <a:t>elete</a:t>
            </a:r>
            <a:r>
              <a:rPr lang="en"/>
              <a:t> is a set of operations used with persistent storage.</a:t>
            </a:r>
            <a:endParaRPr/>
          </a:p>
        </p:txBody>
      </p:sp>
      <p:sp>
        <p:nvSpPr>
          <p:cNvPr id="1176" name="Google Shape;1176;p68"/>
          <p:cNvSpPr txBox="1"/>
          <p:nvPr>
            <p:ph idx="2" type="body"/>
          </p:nvPr>
        </p:nvSpPr>
        <p:spPr>
          <a:xfrm>
            <a:off x="0" y="3888675"/>
            <a:ext cx="67596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These tools are fundamental to all programming languages—not just SQL.</a:t>
            </a:r>
            <a:endParaRPr/>
          </a:p>
        </p:txBody>
      </p:sp>
      <p:sp>
        <p:nvSpPr>
          <p:cNvPr id="1177" name="Google Shape;1177;p6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Operations</a:t>
            </a:r>
            <a:endParaRPr/>
          </a:p>
        </p:txBody>
      </p:sp>
      <p:sp>
        <p:nvSpPr>
          <p:cNvPr id="1178" name="Google Shape;1178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9" name="Google Shape;1179;p68"/>
          <p:cNvSpPr txBox="1"/>
          <p:nvPr>
            <p:ph idx="3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80" name="Google Shape;1180;p68"/>
          <p:cNvGraphicFramePr/>
          <p:nvPr/>
        </p:nvGraphicFramePr>
        <p:xfrm>
          <a:off x="2118150" y="156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{D768DF43-7631-4E13-A1D7-20B3ABA78FE0}</a:tableStyleId>
              </a:tblPr>
              <a:tblGrid>
                <a:gridCol w="941525"/>
                <a:gridCol w="3691975"/>
              </a:tblGrid>
              <a:tr h="38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>
                        <a:alpha val="715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INSERT INFO table (column1, column2, column3)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Read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>
                        <a:alpha val="715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SELECT * FROM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Upd</a:t>
                      </a: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>
                        <a:alpha val="715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UPDATE table SET column1 = VALUE WHERE id = 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>
                        <a:alpha val="715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DELETE FROM table WHERE id = 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Wildcards</a:t>
            </a:r>
            <a:endParaRPr/>
          </a:p>
        </p:txBody>
      </p:sp>
      <p:sp>
        <p:nvSpPr>
          <p:cNvPr id="1186" name="Google Shape;1186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7" name="Google Shape;1187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0"/>
          <p:cNvSpPr/>
          <p:nvPr/>
        </p:nvSpPr>
        <p:spPr>
          <a:xfrm flipH="1">
            <a:off x="1012300" y="1735775"/>
            <a:ext cx="3150600" cy="141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70"/>
          <p:cNvSpPr/>
          <p:nvPr/>
        </p:nvSpPr>
        <p:spPr>
          <a:xfrm flipH="1">
            <a:off x="4706900" y="1735775"/>
            <a:ext cx="3150600" cy="141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0"/>
          <p:cNvSpPr txBox="1"/>
          <p:nvPr>
            <p:ph idx="1" type="subTitle"/>
          </p:nvPr>
        </p:nvSpPr>
        <p:spPr>
          <a:xfrm>
            <a:off x="0" y="675975"/>
            <a:ext cx="8869800" cy="854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Wildcards are used to substitute zero, one, or multiple characters in a string. The keyword </a:t>
            </a:r>
            <a:r>
              <a:rPr b="1" lang="en">
                <a:solidFill>
                  <a:srgbClr val="FF0000"/>
                </a:solidFill>
              </a:rPr>
              <a:t>LIKE</a:t>
            </a:r>
            <a:r>
              <a:rPr lang="en"/>
              <a:t> indicates the use of a wildcard.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70"/>
          <p:cNvSpPr txBox="1"/>
          <p:nvPr>
            <p:ph idx="2" type="body"/>
          </p:nvPr>
        </p:nvSpPr>
        <p:spPr>
          <a:xfrm>
            <a:off x="1240900" y="3357175"/>
            <a:ext cx="3150600" cy="141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rgbClr val="FF0000"/>
                </a:solidFill>
              </a:rPr>
              <a:t>%</a:t>
            </a:r>
            <a:r>
              <a:rPr lang="en">
                <a:solidFill>
                  <a:schemeClr val="dk1"/>
                </a:solidFill>
              </a:rPr>
              <a:t> will substitute </a:t>
            </a:r>
            <a:r>
              <a:rPr b="1" lang="en">
                <a:solidFill>
                  <a:srgbClr val="FF0000"/>
                </a:solidFill>
              </a:rPr>
              <a:t>zero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rgbClr val="FF0000"/>
                </a:solidFill>
              </a:rPr>
              <a:t>one</a:t>
            </a:r>
            <a:r>
              <a:rPr lang="en">
                <a:solidFill>
                  <a:schemeClr val="dk1"/>
                </a:solidFill>
              </a:rPr>
              <a:t>, or </a:t>
            </a:r>
            <a:r>
              <a:rPr b="1" lang="en">
                <a:solidFill>
                  <a:srgbClr val="FF0000"/>
                </a:solidFill>
              </a:rPr>
              <a:t>multiple</a:t>
            </a:r>
            <a:r>
              <a:rPr lang="en">
                <a:solidFill>
                  <a:schemeClr val="dk1"/>
                </a:solidFill>
              </a:rPr>
              <a:t> characters in a query.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For example, all of the following will match: </a:t>
            </a:r>
            <a:r>
              <a:rPr b="1" lang="en">
                <a:solidFill>
                  <a:srgbClr val="FF0000"/>
                </a:solidFill>
              </a:rPr>
              <a:t>Will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rgbClr val="FF0000"/>
                </a:solidFill>
              </a:rPr>
              <a:t>Willa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rgbClr val="FF0000"/>
                </a:solidFill>
              </a:rPr>
              <a:t>Willows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1196" name="Google Shape;1196;p7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Wildcards: </a:t>
            </a:r>
            <a:r>
              <a:rPr lang="en">
                <a:solidFill>
                  <a:srgbClr val="FF0000"/>
                </a:solidFill>
              </a:rPr>
              <a:t>%</a:t>
            </a:r>
            <a:r>
              <a:rPr lang="en"/>
              <a:t> and </a:t>
            </a:r>
            <a:r>
              <a:rPr lang="en">
                <a:solidFill>
                  <a:srgbClr val="FF0000"/>
                </a:solidFill>
              </a:rPr>
              <a:t>_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97" name="Google Shape;119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8" name="Google Shape;1198;p70"/>
          <p:cNvSpPr txBox="1"/>
          <p:nvPr>
            <p:ph idx="3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0"/>
          <p:cNvSpPr txBox="1"/>
          <p:nvPr>
            <p:ph idx="2" type="body"/>
          </p:nvPr>
        </p:nvSpPr>
        <p:spPr>
          <a:xfrm>
            <a:off x="4935500" y="3357175"/>
            <a:ext cx="3565200" cy="141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rgbClr val="FF0000"/>
                </a:solidFill>
              </a:rPr>
              <a:t>_</a:t>
            </a:r>
            <a:r>
              <a:rPr lang="en">
                <a:solidFill>
                  <a:schemeClr val="dk1"/>
                </a:solidFill>
              </a:rPr>
              <a:t> will substitute one, and only one, character in a query.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_AN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returns all actors whose first name contains three letters, the second and third of which are </a:t>
            </a:r>
            <a:r>
              <a:rPr b="1" lang="en">
                <a:solidFill>
                  <a:srgbClr val="FF0000"/>
                </a:solidFill>
              </a:rPr>
              <a:t>AN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0" name="Google Shape;1200;p70"/>
          <p:cNvSpPr txBox="1"/>
          <p:nvPr/>
        </p:nvSpPr>
        <p:spPr>
          <a:xfrm>
            <a:off x="1166300" y="1923100"/>
            <a:ext cx="2970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*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FROM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actor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last_name </a:t>
            </a:r>
            <a:r>
              <a:rPr lang="en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LIKE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‘Will%’;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01" name="Google Shape;1201;p70"/>
          <p:cNvSpPr txBox="1"/>
          <p:nvPr/>
        </p:nvSpPr>
        <p:spPr>
          <a:xfrm>
            <a:off x="4859300" y="1923100"/>
            <a:ext cx="2970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*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FROM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actor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first_name </a:t>
            </a:r>
            <a:r>
              <a:rPr lang="en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LIKE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‘_AN’;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Outcomes</a:t>
            </a:r>
            <a:endParaRPr/>
          </a:p>
        </p:txBody>
      </p:sp>
      <p:sp>
        <p:nvSpPr>
          <p:cNvPr id="1067" name="Google Shape;1067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this unit, you will be able to:</a:t>
            </a:r>
            <a:endParaRPr/>
          </a:p>
        </p:txBody>
      </p:sp>
      <p:sp>
        <p:nvSpPr>
          <p:cNvPr id="1068" name="Google Shape;106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0" name="Google Shape;1070;p5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071" name="Google Shape;1071;p5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72" name="Google Shape;1072;p5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3" name="Google Shape;1073;p5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9"/>
          <p:cNvSpPr txBox="1"/>
          <p:nvPr/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a data model to represent the objects and relationships in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a dataset.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75" name="Google Shape;1075;p5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1076" name="Google Shape;1076;p5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77" name="Google Shape;1077;p5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8" name="Google Shape;1078;p5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9"/>
          <p:cNvSpPr txBox="1"/>
          <p:nvPr/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schemas, tables, and databases for relational data.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0" name="Google Shape;1080;p5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081" name="Google Shape;1081;p5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2" name="Google Shape;1082;p5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3" name="Google Shape;1083;p5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9"/>
          <p:cNvSpPr txBox="1"/>
          <p:nvPr/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Retrieve data using advanced database queries.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Class Objectives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0" name="Google Shape;1090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today’s class, you will: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2" name="Google Shape;1092;p6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PostgreSQL and pgAdmin on your computer.</a:t>
            </a:r>
            <a:r>
              <a:rPr lang="en"/>
              <a:t> </a:t>
            </a:r>
            <a:endParaRPr/>
          </a:p>
        </p:txBody>
      </p:sp>
      <p:sp>
        <p:nvSpPr>
          <p:cNvPr id="1093" name="Google Shape;1093;p6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databases and tables using pgAdmin.</a:t>
            </a:r>
            <a:r>
              <a:rPr lang="en"/>
              <a:t> </a:t>
            </a:r>
            <a:endParaRPr/>
          </a:p>
        </p:txBody>
      </p:sp>
      <p:sp>
        <p:nvSpPr>
          <p:cNvPr id="1094" name="Google Shape;1094;p6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SQL data types, primary keys, and unique values.</a:t>
            </a:r>
            <a:r>
              <a:rPr lang="en"/>
              <a:t> </a:t>
            </a:r>
            <a:endParaRPr/>
          </a:p>
        </p:txBody>
      </p:sp>
      <p:sp>
        <p:nvSpPr>
          <p:cNvPr id="1095" name="Google Shape;1095;p6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CSV files into a database.</a:t>
            </a:r>
            <a:r>
              <a:rPr lang="en"/>
              <a:t> </a:t>
            </a:r>
            <a:endParaRPr/>
          </a:p>
        </p:txBody>
      </p:sp>
      <p:sp>
        <p:nvSpPr>
          <p:cNvPr id="1096" name="Google Shape;1096;p6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data from a database.</a:t>
            </a:r>
            <a:r>
              <a:rPr lang="en"/>
              <a:t> </a:t>
            </a:r>
            <a:endParaRPr/>
          </a:p>
        </p:txBody>
      </p:sp>
      <p:sp>
        <p:nvSpPr>
          <p:cNvPr id="1097" name="Google Shape;1097;p6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Articulate the four basic functions of CRUD and apply them to a database.</a:t>
            </a:r>
            <a:r>
              <a:rPr lang="en"/>
              <a:t> </a:t>
            </a:r>
            <a:endParaRPr/>
          </a:p>
        </p:txBody>
      </p:sp>
      <p:sp>
        <p:nvSpPr>
          <p:cNvPr id="1098" name="Google Shape;1098;p6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data from multiple tables using JOINs.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1"/>
          <p:cNvSpPr/>
          <p:nvPr/>
        </p:nvSpPr>
        <p:spPr>
          <a:xfrm>
            <a:off x="198900" y="4833563"/>
            <a:ext cx="8746200" cy="1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SQL?</a:t>
            </a:r>
            <a:endParaRPr/>
          </a:p>
        </p:txBody>
      </p:sp>
      <p:graphicFrame>
        <p:nvGraphicFramePr>
          <p:cNvPr id="1105" name="Google Shape;1105;p61"/>
          <p:cNvGraphicFramePr/>
          <p:nvPr/>
        </p:nvGraphicFramePr>
        <p:xfrm>
          <a:off x="356150" y="3979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{D768DF43-7631-4E13-A1D7-20B3ABA78FE0}</a:tableStyleId>
              </a:tblPr>
              <a:tblGrid>
                <a:gridCol w="3431100"/>
              </a:tblGrid>
              <a:tr h="180725">
                <a:tc rowSpan="3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725">
                <a:tc vMerge="1"/>
              </a:tr>
              <a:tr h="112250">
                <a:tc vMerge="1"/>
              </a:tr>
              <a:tr h="180725">
                <a:tc rowSpan="5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tructured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uery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anguage (SQL) is one of the main query languages used to access data within relational databases.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80725">
                <a:tc vMerge="1"/>
              </a:tr>
              <a:tr h="180725">
                <a:tc vMerge="1"/>
              </a:tr>
              <a:tr h="180725">
                <a:tc vMerge="1"/>
              </a:tr>
              <a:tr h="322800">
                <a:tc vMerge="1"/>
              </a:tr>
              <a:tr h="180725">
                <a:tc rowSpan="2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designed to efficiently handle large amounts of data, which is a highly valued capability for organizations.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4950">
                <a:tc vMerge="1"/>
              </a:tr>
              <a:tr h="180725">
                <a:tc rowSpan="5">
                  <a:txBody>
                    <a:bodyPr/>
                    <a:lstStyle/>
                    <a:p>
                      <a:pPr indent="0" lvl="0" marL="914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Experienced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programmers are in high demand.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180725">
                <a:tc vMerge="1"/>
              </a:tr>
              <a:tr h="180725">
                <a:tc vMerge="1"/>
              </a:tr>
              <a:tr h="180725">
                <a:tc vMerge="1"/>
              </a:tr>
              <a:tr h="180725">
                <a:tc vMerge="1"/>
              </a:tr>
            </a:tbl>
          </a:graphicData>
        </a:graphic>
      </p:graphicFrame>
      <p:sp>
        <p:nvSpPr>
          <p:cNvPr id="1106" name="Google Shape;110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7" name="Google Shape;1107;p61"/>
          <p:cNvGrpSpPr/>
          <p:nvPr/>
        </p:nvGrpSpPr>
        <p:grpSpPr>
          <a:xfrm>
            <a:off x="3937500" y="1052425"/>
            <a:ext cx="4556650" cy="3977700"/>
            <a:chOff x="3937500" y="823825"/>
            <a:chExt cx="4556650" cy="3977700"/>
          </a:xfrm>
        </p:grpSpPr>
        <p:sp>
          <p:nvSpPr>
            <p:cNvPr id="1108" name="Google Shape;1108;p61"/>
            <p:cNvSpPr/>
            <p:nvPr/>
          </p:nvSpPr>
          <p:spPr>
            <a:xfrm>
              <a:off x="4971250" y="1052425"/>
              <a:ext cx="3522900" cy="474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1"/>
            <p:cNvSpPr/>
            <p:nvPr/>
          </p:nvSpPr>
          <p:spPr>
            <a:xfrm>
              <a:off x="4974100" y="1318686"/>
              <a:ext cx="3466800" cy="474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1"/>
            <p:cNvSpPr/>
            <p:nvPr/>
          </p:nvSpPr>
          <p:spPr>
            <a:xfrm>
              <a:off x="4974100" y="1584947"/>
              <a:ext cx="3299100" cy="474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1"/>
            <p:cNvSpPr/>
            <p:nvPr/>
          </p:nvSpPr>
          <p:spPr>
            <a:xfrm>
              <a:off x="4974100" y="1851208"/>
              <a:ext cx="2895300" cy="474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1"/>
            <p:cNvSpPr/>
            <p:nvPr/>
          </p:nvSpPr>
          <p:spPr>
            <a:xfrm>
              <a:off x="4974100" y="2117468"/>
              <a:ext cx="2285700" cy="474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1"/>
            <p:cNvSpPr/>
            <p:nvPr/>
          </p:nvSpPr>
          <p:spPr>
            <a:xfrm>
              <a:off x="4974125" y="2383729"/>
              <a:ext cx="1995900" cy="474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4974125" y="2649990"/>
              <a:ext cx="1950300" cy="474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1"/>
            <p:cNvSpPr/>
            <p:nvPr/>
          </p:nvSpPr>
          <p:spPr>
            <a:xfrm>
              <a:off x="4974125" y="2916251"/>
              <a:ext cx="1729200" cy="474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1"/>
            <p:cNvSpPr/>
            <p:nvPr/>
          </p:nvSpPr>
          <p:spPr>
            <a:xfrm>
              <a:off x="4974125" y="3182512"/>
              <a:ext cx="1576800" cy="474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1"/>
            <p:cNvSpPr/>
            <p:nvPr/>
          </p:nvSpPr>
          <p:spPr>
            <a:xfrm>
              <a:off x="4974125" y="3448773"/>
              <a:ext cx="1287300" cy="474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1"/>
            <p:cNvSpPr/>
            <p:nvPr/>
          </p:nvSpPr>
          <p:spPr>
            <a:xfrm>
              <a:off x="4974125" y="3715033"/>
              <a:ext cx="1142700" cy="474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1"/>
            <p:cNvSpPr/>
            <p:nvPr/>
          </p:nvSpPr>
          <p:spPr>
            <a:xfrm>
              <a:off x="4974125" y="4247555"/>
              <a:ext cx="510000" cy="47400"/>
            </a:xfrm>
            <a:prstGeom prst="roundRect">
              <a:avLst>
                <a:gd fmla="val 16667" name="adj"/>
              </a:avLst>
            </a:prstGeom>
            <a:solidFill>
              <a:srgbClr val="3366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1"/>
            <p:cNvSpPr/>
            <p:nvPr/>
          </p:nvSpPr>
          <p:spPr>
            <a:xfrm>
              <a:off x="4974125" y="3981294"/>
              <a:ext cx="883500" cy="47400"/>
            </a:xfrm>
            <a:prstGeom prst="roundRect">
              <a:avLst>
                <a:gd fmla="val 16667" name="adj"/>
              </a:avLst>
            </a:prstGeom>
            <a:solidFill>
              <a:srgbClr val="3366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1"/>
            <p:cNvSpPr txBox="1"/>
            <p:nvPr/>
          </p:nvSpPr>
          <p:spPr>
            <a:xfrm>
              <a:off x="3937500" y="823825"/>
              <a:ext cx="883500" cy="39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JavaScript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HTML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CSS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SQL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Java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Bash/Shell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Python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C#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PHP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C++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TypeScript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Ruby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Swift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2" name="Google Shape;1122;p61"/>
            <p:cNvSpPr/>
            <p:nvPr/>
          </p:nvSpPr>
          <p:spPr>
            <a:xfrm>
              <a:off x="4974125" y="4513816"/>
              <a:ext cx="426300" cy="47400"/>
            </a:xfrm>
            <a:prstGeom prst="roundRect">
              <a:avLst>
                <a:gd fmla="val 16667" name="adj"/>
              </a:avLst>
            </a:prstGeom>
            <a:solidFill>
              <a:srgbClr val="3366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1"/>
            <p:cNvSpPr txBox="1"/>
            <p:nvPr/>
          </p:nvSpPr>
          <p:spPr>
            <a:xfrm>
              <a:off x="4892460" y="823825"/>
              <a:ext cx="883500" cy="39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69.8%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68.5%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65.1%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57.0%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45.3%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39.8%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38.8%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34.4%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30.7%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25.4%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23.0%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17.4%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10.1%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8.1%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124" name="Google Shape;1124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5" name="Google Shape;112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Data provided by 2018 Stack Overflow Survey</a:t>
            </a:r>
            <a:endParaRPr i="1"/>
          </a:p>
        </p:txBody>
      </p:sp>
      <p:sp>
        <p:nvSpPr>
          <p:cNvPr id="1126" name="Google Shape;1126;p61"/>
          <p:cNvSpPr txBox="1"/>
          <p:nvPr/>
        </p:nvSpPr>
        <p:spPr>
          <a:xfrm>
            <a:off x="4110150" y="789225"/>
            <a:ext cx="4759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Programming, Scripting, and Markup Languages </a:t>
            </a:r>
            <a:r>
              <a:rPr i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(all respondents)</a:t>
            </a:r>
            <a:endParaRPr i="1"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 and pgAdmin</a:t>
            </a:r>
            <a:endParaRPr b="0"/>
          </a:p>
        </p:txBody>
      </p:sp>
      <p:sp>
        <p:nvSpPr>
          <p:cNvPr id="1132" name="Google Shape;1132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</a:t>
            </a:r>
            <a:endParaRPr/>
          </a:p>
        </p:txBody>
      </p:sp>
      <p:sp>
        <p:nvSpPr>
          <p:cNvPr id="1138" name="Google Shape;1138;p63"/>
          <p:cNvSpPr txBox="1"/>
          <p:nvPr>
            <p:ph idx="1" type="subTitle"/>
          </p:nvPr>
        </p:nvSpPr>
        <p:spPr>
          <a:xfrm>
            <a:off x="0" y="675975"/>
            <a:ext cx="7287900" cy="1275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PostgreSQL (typically referred to as "Postgres") is an object-relational database system that uses the SQL language.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3"/>
          <p:cNvSpPr txBox="1"/>
          <p:nvPr>
            <p:ph idx="3" type="body"/>
          </p:nvPr>
        </p:nvSpPr>
        <p:spPr>
          <a:xfrm>
            <a:off x="175" y="1950975"/>
            <a:ext cx="9144000" cy="178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5486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 engine</a:t>
            </a:r>
            <a:r>
              <a:rPr lang="en"/>
              <a:t> </a:t>
            </a:r>
            <a:endParaRPr/>
          </a:p>
          <a:p>
            <a:pPr indent="-180340" lvl="0" marL="5486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 source </a:t>
            </a:r>
            <a:endParaRPr/>
          </a:p>
          <a:p>
            <a:pPr indent="-180340" lvl="0" marL="5486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Great functionality</a:t>
            </a:r>
            <a:endParaRPr/>
          </a:p>
        </p:txBody>
      </p:sp>
      <p:sp>
        <p:nvSpPr>
          <p:cNvPr id="1140" name="Google Shape;114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1" name="Google Shape;11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825" y="1528500"/>
            <a:ext cx="29337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pgAdmin</a:t>
            </a:r>
            <a:endParaRPr/>
          </a:p>
        </p:txBody>
      </p:sp>
      <p:sp>
        <p:nvSpPr>
          <p:cNvPr id="1147" name="Google Shape;1147;p64"/>
          <p:cNvSpPr txBox="1"/>
          <p:nvPr>
            <p:ph idx="1" type="subTitle"/>
          </p:nvPr>
        </p:nvSpPr>
        <p:spPr>
          <a:xfrm>
            <a:off x="0" y="675975"/>
            <a:ext cx="8035800" cy="1028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pgAdmin</a:t>
            </a:r>
            <a:r>
              <a:rPr lang="en">
                <a:solidFill>
                  <a:schemeClr val="dk1"/>
                </a:solidFill>
              </a:rPr>
              <a:t> is the management tool used for working with Postgres. It simplifies the creation, maintenance, and use of database objects.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48" name="Google Shape;1148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9" name="Google Shape;11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00" y="1437950"/>
            <a:ext cx="5307846" cy="353597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00">
                <a:alpha val="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1" name="Google Shape;1161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163" name="Google Shape;1163;p6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